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4" r:id="rId2"/>
    <p:sldId id="265" r:id="rId3"/>
    <p:sldId id="266" r:id="rId4"/>
    <p:sldId id="267" r:id="rId5"/>
    <p:sldId id="268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5A03676-4F03-4715-869D-9E6F0FB41C5F}">
          <p14:sldIdLst/>
        </p14:section>
        <p14:section name="Sección sin título" id="{DC8D153E-F23B-4C1C-ABE2-2CECE4C8C35B}">
          <p14:sldIdLst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8987F-9F7A-4615-B845-3243DF3B3291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9A59D-0A2C-467C-8DE4-E3021CA495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756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9A59D-0A2C-467C-8DE4-E3021CA4954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01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7390D-AD88-443F-AAC5-30E488135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95BB04-7377-45D4-9FA0-B8EE55A70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311B4B-5BEF-4A12-95D0-27252B36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74D762-C0AA-4AD6-A39B-027E8F47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A0B52A-E9ED-41DE-A572-EB600B2A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75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FB8D0-E7DE-4711-8C0D-F7D4DE1C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3ACCC3-0369-49CE-8503-745D2675D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13013D-CB31-41BB-AAEB-F586A253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7D991C-6ADC-426A-9DAD-188130EA3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385E5E-EB7F-48BB-85A9-84D62E76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319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4F9D39-7736-493E-A2FA-BF170BAD7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A11E8B-4F33-46C4-9F41-DA34F0E5C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EED71A-9CEF-49BD-B625-235E029E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942F13-272A-4661-8667-C4BCDF5E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A9D9B8-B56E-4B19-BD14-0E5120D0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32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232C6-DDA9-43C8-889C-25C110D9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65A280-6760-4686-BF34-1F9C34CB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AA7EE1-B699-4A41-8995-C7D64D3F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585032-112B-4581-8803-A4533A48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F73B0D-2539-4EED-859A-CA4D0F45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93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C333B-1E88-475D-A1E8-45C2244C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147064-B706-4C56-A2AB-AC7AEBE99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256372-1B1B-495E-BB71-3C858E701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365C89-3D7D-4B3F-A1ED-7BF35FE4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C63767-A797-44C2-894B-D74547AB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53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DAFCA-46E6-4102-A2D5-E6162A6F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1FAF05-D2EB-4C2E-8E86-7EDC30436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7C6CAC-C80D-48D2-BA5A-C1BCEA925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C4357A-9AE9-4CB7-89F0-0309C2CB4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375C60-ABE2-4FC7-B8BC-370AE21C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7E5352-775A-4F04-9F92-8B726E0F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20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C568C-31E8-4778-B4B1-9E15B7AF1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5A4FF1-2E84-4160-AB8B-42DE2D5A1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A2384A-7466-4922-9D1E-E8527668E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954FE4-C8E5-4C36-9228-291D7A22E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4D0336-138D-49BC-8A42-AB3A9E5A1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5A4C8AB-7C53-4CCE-897D-6A2A1B02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BDE1C8D-6D66-4B9D-9A82-51DF66C0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189694-9DC1-4BED-8142-50162720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800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9A7BB-CCF3-4A21-85E6-2438CFF4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BBEDEA5-B4FF-4793-A170-0C85E018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355E1A-DB55-4AAA-A431-F2E0CFFF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6BC148-EB35-4371-8B56-ED50041B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89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86A819-819B-4C6F-B812-7EC6D06A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5C494A3-55BF-41FC-B2CE-742100D8A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BC63D8-EF11-4AB2-9E22-26345FF0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65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0BB6-69F9-45FB-9287-A277E6E0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6CC18D-44EF-433C-9B9D-3F94B23B4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0F7BB7-B6C0-448B-B422-75B820ED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08DB78-A027-4755-B19F-103BBF01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E4B57B-2277-4842-BEA8-5282DAA9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E96D84-D287-4E26-BBF3-CA1F9EF9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67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8A60B-DE5C-411A-B341-F25A6DC1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7FD173-F22F-44F3-BE9A-CD86E9D5A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228E45-65A6-411F-AEE2-E97CBF5F4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0A76D7-5356-4B65-9138-BFF4203E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66C772-46B1-44C1-85BD-AFBB9965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F4FE11-43F6-4666-9FC9-8BD4E1F6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248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1A2559-0B7F-4BF9-AC90-4C5DB2D0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94A2FC-E1EC-4836-B150-E6B4B7FEC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DF5E49-1104-4C23-BADB-235A908AC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7A885-2DE5-4969-BE7B-54E4B56E8E32}" type="datetimeFigureOut">
              <a:rPr lang="es-ES" smtClean="0"/>
              <a:t>11/04/2020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C4E85A-C0CB-4403-A2EA-A1767BBCD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56614D-D04B-406B-9909-7EFBB1210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FB022-2243-456C-88EE-7355FE3FD6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71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0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F7826A68-5D02-44BB-852C-CB8303DC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CONCEPTOS DE LAS TIC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81FC07-D60A-4F47-92E0-684FBC5BD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/>
              <a:t>ALGORITMO: </a:t>
            </a:r>
            <a:r>
              <a:rPr lang="en-US" sz="2400" dirty="0" err="1"/>
              <a:t>Secuencia</a:t>
            </a:r>
            <a:r>
              <a:rPr lang="en-US" sz="2400" dirty="0"/>
              <a:t> </a:t>
            </a:r>
            <a:r>
              <a:rPr lang="en-US" sz="2400" dirty="0" err="1"/>
              <a:t>lógica</a:t>
            </a:r>
            <a:r>
              <a:rPr lang="en-US" sz="2400" dirty="0"/>
              <a:t> de </a:t>
            </a:r>
            <a:r>
              <a:rPr lang="en-US" sz="2400" dirty="0" err="1"/>
              <a:t>reglas</a:t>
            </a:r>
            <a:r>
              <a:rPr lang="en-US" sz="2400" dirty="0"/>
              <a:t> e </a:t>
            </a:r>
            <a:r>
              <a:rPr lang="en-US" sz="2400" dirty="0" err="1"/>
              <a:t>instrucciones</a:t>
            </a:r>
            <a:r>
              <a:rPr lang="en-US" sz="2400" dirty="0"/>
              <a:t> que </a:t>
            </a:r>
            <a:r>
              <a:rPr lang="en-US" sz="2400" dirty="0" err="1"/>
              <a:t>indican</a:t>
            </a:r>
            <a:r>
              <a:rPr lang="en-US" sz="2400" dirty="0"/>
              <a:t> el </a:t>
            </a:r>
            <a:r>
              <a:rPr lang="en-US" sz="2400" dirty="0" err="1"/>
              <a:t>procedimiento</a:t>
            </a:r>
            <a:r>
              <a:rPr lang="en-US" sz="2400" dirty="0"/>
              <a:t> a </a:t>
            </a:r>
            <a:r>
              <a:rPr lang="en-US" sz="2400" dirty="0" err="1"/>
              <a:t>partir</a:t>
            </a:r>
            <a:r>
              <a:rPr lang="en-US" sz="2400" dirty="0"/>
              <a:t> del </a:t>
            </a:r>
            <a:r>
              <a:rPr lang="en-US" sz="2400" dirty="0" err="1"/>
              <a:t>cual</a:t>
            </a:r>
            <a:r>
              <a:rPr lang="en-US" sz="2400" dirty="0"/>
              <a:t> se </a:t>
            </a:r>
            <a:r>
              <a:rPr lang="en-US" sz="2400" dirty="0" err="1"/>
              <a:t>resuelve</a:t>
            </a:r>
            <a:r>
              <a:rPr lang="en-US" sz="2400" dirty="0"/>
              <a:t> un </a:t>
            </a:r>
            <a:r>
              <a:rPr lang="en-US" sz="2400" dirty="0" err="1"/>
              <a:t>problema</a:t>
            </a:r>
            <a:r>
              <a:rPr lang="en-US" sz="2400" dirty="0"/>
              <a:t>. Un </a:t>
            </a:r>
            <a:r>
              <a:rPr lang="en-US" sz="2400" dirty="0" err="1"/>
              <a:t>programa</a:t>
            </a:r>
            <a:r>
              <a:rPr lang="en-US" sz="2400" dirty="0"/>
              <a:t> de </a:t>
            </a:r>
            <a:r>
              <a:rPr lang="en-US" sz="2400" dirty="0" err="1"/>
              <a:t>ordenador</a:t>
            </a:r>
            <a:r>
              <a:rPr lang="en-US" sz="2400" dirty="0"/>
              <a:t> se </a:t>
            </a:r>
            <a:r>
              <a:rPr lang="en-US" sz="2400" dirty="0" err="1"/>
              <a:t>compone</a:t>
            </a:r>
            <a:r>
              <a:rPr lang="en-US" sz="2400" dirty="0"/>
              <a:t> de </a:t>
            </a:r>
            <a:r>
              <a:rPr lang="en-US" sz="2400" dirty="0" err="1"/>
              <a:t>uno</a:t>
            </a:r>
            <a:r>
              <a:rPr lang="en-US" sz="2400" dirty="0"/>
              <a:t> o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algoritmos</a:t>
            </a:r>
            <a:r>
              <a:rPr lang="en-US" sz="2400" dirty="0"/>
              <a:t> </a:t>
            </a:r>
            <a:r>
              <a:rPr lang="en-US" sz="2400" dirty="0" err="1"/>
              <a:t>expresados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lenguaje</a:t>
            </a:r>
            <a:r>
              <a:rPr lang="en-US" sz="2400" dirty="0"/>
              <a:t> </a:t>
            </a:r>
            <a:r>
              <a:rPr lang="en-US" sz="2400" dirty="0" err="1"/>
              <a:t>comprensible</a:t>
            </a:r>
            <a:r>
              <a:rPr lang="en-US" sz="2400" dirty="0"/>
              <a:t> para el </a:t>
            </a:r>
            <a:r>
              <a:rPr lang="en-US" sz="2400" dirty="0" err="1"/>
              <a:t>ordenador</a:t>
            </a:r>
            <a:r>
              <a:rPr lang="en-US" sz="24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2656E423-B3D1-4E7F-9D0C-ABDC3D8B4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36" b="-3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  <p:pic>
        <p:nvPicPr>
          <p:cNvPr id="68" name="Audio 67">
            <a:hlinkClick r:id="" action="ppaction://media"/>
            <a:extLst>
              <a:ext uri="{FF2B5EF4-FFF2-40B4-BE49-F238E27FC236}">
                <a16:creationId xmlns:a16="http://schemas.microsoft.com/office/drawing/2014/main" id="{351D7D12-19D3-4E8B-BB51-D225F68F7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6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85"/>
    </mc:Choice>
    <mc:Fallback xmlns="">
      <p:transition spd="slow" advTm="130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8B1CF31-8B51-452E-BDA6-A250BDBD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CONCEPTOS DE LAS TIC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5CE4CC-E67C-4534-9982-8CA83E1E1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200" b="1" dirty="0"/>
              <a:t>SOFTWARE: </a:t>
            </a:r>
            <a:r>
              <a:rPr lang="en-US" sz="2200" dirty="0" err="1"/>
              <a:t>Según</a:t>
            </a:r>
            <a:r>
              <a:rPr lang="en-US" sz="2200" dirty="0"/>
              <a:t> la </a:t>
            </a:r>
            <a:r>
              <a:rPr lang="en-US" sz="2200" dirty="0" err="1"/>
              <a:t>definición</a:t>
            </a:r>
            <a:r>
              <a:rPr lang="en-US" sz="2200" dirty="0"/>
              <a:t> del IEEE, </a:t>
            </a:r>
            <a:r>
              <a:rPr lang="en-US" sz="2200" dirty="0" err="1"/>
              <a:t>citada</a:t>
            </a:r>
            <a:r>
              <a:rPr lang="en-US" sz="2200" dirty="0"/>
              <a:t> por [Lewis 1994] "</a:t>
            </a:r>
            <a:r>
              <a:rPr lang="en-US" sz="2200" b="1" dirty="0"/>
              <a:t>software</a:t>
            </a:r>
            <a:r>
              <a:rPr lang="en-US" sz="2200" dirty="0"/>
              <a:t> es la </a:t>
            </a:r>
            <a:r>
              <a:rPr lang="en-US" sz="2200" dirty="0" err="1"/>
              <a:t>suma</a:t>
            </a:r>
            <a:r>
              <a:rPr lang="en-US" sz="2200" dirty="0"/>
              <a:t> total de los </a:t>
            </a:r>
            <a:r>
              <a:rPr lang="en-US" sz="2200" dirty="0" err="1"/>
              <a:t>programas</a:t>
            </a:r>
            <a:r>
              <a:rPr lang="en-US" sz="2200" dirty="0"/>
              <a:t> de </a:t>
            </a:r>
            <a:r>
              <a:rPr lang="en-US" sz="2200" dirty="0" err="1"/>
              <a:t>computadora</a:t>
            </a:r>
            <a:r>
              <a:rPr lang="en-US" sz="2200" dirty="0"/>
              <a:t>, </a:t>
            </a:r>
            <a:r>
              <a:rPr lang="en-US" sz="2200" dirty="0" err="1"/>
              <a:t>procedimientos</a:t>
            </a:r>
            <a:r>
              <a:rPr lang="en-US" sz="2200" dirty="0"/>
              <a:t>, </a:t>
            </a:r>
            <a:r>
              <a:rPr lang="en-US" sz="2200" dirty="0" err="1"/>
              <a:t>reglas</a:t>
            </a:r>
            <a:r>
              <a:rPr lang="en-US" sz="2200" dirty="0"/>
              <a:t>, la </a:t>
            </a:r>
            <a:r>
              <a:rPr lang="en-US" sz="2200" dirty="0" err="1"/>
              <a:t>documentación</a:t>
            </a:r>
            <a:r>
              <a:rPr lang="en-US" sz="2200" dirty="0"/>
              <a:t> </a:t>
            </a:r>
            <a:r>
              <a:rPr lang="en-US" sz="2200" dirty="0" err="1"/>
              <a:t>asociada</a:t>
            </a:r>
            <a:r>
              <a:rPr lang="en-US" sz="2200" dirty="0"/>
              <a:t> y los </a:t>
            </a:r>
            <a:r>
              <a:rPr lang="en-US" sz="2200" dirty="0" err="1"/>
              <a:t>datos</a:t>
            </a:r>
            <a:r>
              <a:rPr lang="en-US" sz="2200" dirty="0"/>
              <a:t> que </a:t>
            </a:r>
            <a:r>
              <a:rPr lang="en-US" sz="2200" dirty="0" err="1"/>
              <a:t>pertenecen</a:t>
            </a:r>
            <a:r>
              <a:rPr lang="en-US" sz="2200" dirty="0"/>
              <a:t> a un </a:t>
            </a:r>
            <a:r>
              <a:rPr lang="en-US" sz="2200" dirty="0" err="1"/>
              <a:t>sistema</a:t>
            </a:r>
            <a:r>
              <a:rPr lang="en-US" sz="2200" dirty="0"/>
              <a:t> de </a:t>
            </a:r>
            <a:r>
              <a:rPr lang="en-US" sz="2200" dirty="0" err="1"/>
              <a:t>cómputo</a:t>
            </a:r>
            <a:r>
              <a:rPr lang="en-US" sz="2200" dirty="0"/>
              <a:t>". </a:t>
            </a:r>
            <a:r>
              <a:rPr lang="en-US" sz="2200" dirty="0" err="1"/>
              <a:t>Según</a:t>
            </a:r>
            <a:r>
              <a:rPr lang="en-US" sz="2200" dirty="0"/>
              <a:t> el </a:t>
            </a:r>
            <a:r>
              <a:rPr lang="en-US" sz="2200" dirty="0" err="1"/>
              <a:t>mismo</a:t>
            </a:r>
            <a:r>
              <a:rPr lang="en-US" sz="2200" dirty="0"/>
              <a:t> </a:t>
            </a:r>
            <a:r>
              <a:rPr lang="en-US" sz="2200" dirty="0" err="1"/>
              <a:t>autor</a:t>
            </a:r>
            <a:r>
              <a:rPr lang="en-US" sz="2200" dirty="0"/>
              <a:t>, "un </a:t>
            </a:r>
            <a:r>
              <a:rPr lang="en-US" sz="2200" dirty="0" err="1"/>
              <a:t>producto</a:t>
            </a:r>
            <a:r>
              <a:rPr lang="en-US" sz="2200" dirty="0"/>
              <a:t> de software es un </a:t>
            </a:r>
            <a:r>
              <a:rPr lang="en-US" sz="2200" dirty="0" err="1"/>
              <a:t>producto</a:t>
            </a:r>
            <a:r>
              <a:rPr lang="en-US" sz="2200" dirty="0"/>
              <a:t> </a:t>
            </a:r>
            <a:r>
              <a:rPr lang="en-US" sz="2200" dirty="0" err="1"/>
              <a:t>diseñado</a:t>
            </a:r>
            <a:r>
              <a:rPr lang="en-US" sz="2200" dirty="0"/>
              <a:t> para un </a:t>
            </a:r>
            <a:r>
              <a:rPr lang="en-US" sz="2200" dirty="0" err="1"/>
              <a:t>usuario</a:t>
            </a:r>
            <a:r>
              <a:rPr lang="en-US" sz="2200" dirty="0"/>
              <a:t>".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C71B7D59-D070-4459-A976-AC2F8506751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r="10040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222A146-B5A9-4123-B50D-02F2CEF041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0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776"/>
    </mc:Choice>
    <mc:Fallback>
      <p:transition spd="slow" advTm="110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EF662B6-CCB7-4E18-B281-98413C7F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CONCEPTOS DE LAS TIC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4488B8-8BAD-4F9F-A419-2D47F78E5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/>
              <a:t>PROGRAMACIÓN:</a:t>
            </a:r>
            <a:r>
              <a:rPr lang="en-US" sz="2400" dirty="0"/>
              <a:t> es el </a:t>
            </a:r>
            <a:r>
              <a:rPr lang="en-US" sz="2400" dirty="0" err="1"/>
              <a:t>proceso</a:t>
            </a:r>
            <a:r>
              <a:rPr lang="en-US" sz="2400" dirty="0"/>
              <a:t> de </a:t>
            </a:r>
            <a:r>
              <a:rPr lang="en-US" sz="2400" dirty="0" err="1"/>
              <a:t>diseñar</a:t>
            </a:r>
            <a:r>
              <a:rPr lang="en-US" sz="2400" dirty="0"/>
              <a:t>, </a:t>
            </a:r>
            <a:r>
              <a:rPr lang="en-US" sz="2400" dirty="0" err="1"/>
              <a:t>escribir</a:t>
            </a:r>
            <a:r>
              <a:rPr lang="en-US" sz="2400" dirty="0"/>
              <a:t>, </a:t>
            </a:r>
            <a:r>
              <a:rPr lang="en-US" sz="2400" dirty="0" err="1"/>
              <a:t>probar</a:t>
            </a:r>
            <a:r>
              <a:rPr lang="en-US" sz="2400" dirty="0"/>
              <a:t>, </a:t>
            </a:r>
            <a:r>
              <a:rPr lang="en-US" sz="2400" dirty="0" err="1"/>
              <a:t>depurar</a:t>
            </a:r>
            <a:r>
              <a:rPr lang="en-US" sz="2400" dirty="0"/>
              <a:t> y </a:t>
            </a:r>
            <a:r>
              <a:rPr lang="en-US" sz="2400" dirty="0" err="1"/>
              <a:t>mantener</a:t>
            </a:r>
            <a:r>
              <a:rPr lang="en-US" sz="2400" dirty="0"/>
              <a:t> el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fuente</a:t>
            </a:r>
            <a:r>
              <a:rPr lang="en-US" sz="2400" dirty="0"/>
              <a:t>  de </a:t>
            </a:r>
            <a:r>
              <a:rPr lang="en-US" sz="2400" dirty="0" err="1"/>
              <a:t>programas</a:t>
            </a:r>
            <a:r>
              <a:rPr lang="en-US" sz="2400" dirty="0"/>
              <a:t>  </a:t>
            </a:r>
            <a:r>
              <a:rPr lang="en-US" sz="2400" dirty="0" err="1"/>
              <a:t>computacionales</a:t>
            </a:r>
            <a:r>
              <a:rPr lang="en-US" sz="2400" dirty="0"/>
              <a:t>. El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fuente</a:t>
            </a:r>
            <a:r>
              <a:rPr lang="en-US" sz="2400" dirty="0"/>
              <a:t> es </a:t>
            </a:r>
            <a:r>
              <a:rPr lang="en-US" sz="2400" dirty="0" err="1"/>
              <a:t>escrito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lenguaje</a:t>
            </a:r>
            <a:r>
              <a:rPr lang="en-US" sz="2400" dirty="0"/>
              <a:t> de </a:t>
            </a:r>
            <a:r>
              <a:rPr lang="en-US" sz="2400" dirty="0" err="1"/>
              <a:t>programación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C77637D7-B356-4D98-B9C9-ECFE6DF4B4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8624" r="1752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6CD1957F-AB88-459C-B468-0B41500D2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9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475"/>
    </mc:Choice>
    <mc:Fallback>
      <p:transition spd="slow" advTm="300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A68C7F5-462A-4C97-BE21-4CACE5FB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CONCEPTOS DE LAS TIC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E1FE5F-6F04-45E3-B790-48AFDBC7D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lvl="0"/>
            <a:r>
              <a:rPr lang="en-US" sz="2200" b="1" dirty="0"/>
              <a:t>SISTEMAS:</a:t>
            </a:r>
            <a:r>
              <a:rPr lang="en-US" sz="2200" dirty="0"/>
              <a:t> Conjunto de </a:t>
            </a:r>
            <a:r>
              <a:rPr lang="en-US" sz="2200" dirty="0" err="1"/>
              <a:t>elementos</a:t>
            </a:r>
            <a:r>
              <a:rPr lang="en-US" sz="2200" dirty="0"/>
              <a:t>(</a:t>
            </a:r>
            <a:r>
              <a:rPr lang="en-US" sz="2200" dirty="0" err="1"/>
              <a:t>recursos</a:t>
            </a:r>
            <a:r>
              <a:rPr lang="en-US" sz="2200" dirty="0"/>
              <a:t>) que </a:t>
            </a:r>
            <a:r>
              <a:rPr lang="en-US" sz="2200" dirty="0" err="1"/>
              <a:t>interactúan</a:t>
            </a:r>
            <a:r>
              <a:rPr lang="en-US" sz="2200" dirty="0"/>
              <a:t> entre </a:t>
            </a:r>
            <a:r>
              <a:rPr lang="en-US" sz="2200" dirty="0" err="1"/>
              <a:t>sí</a:t>
            </a:r>
            <a:r>
              <a:rPr lang="en-US" sz="2200" dirty="0"/>
              <a:t> para el </a:t>
            </a:r>
            <a:r>
              <a:rPr lang="en-US" sz="2200" dirty="0" err="1"/>
              <a:t>logro</a:t>
            </a:r>
            <a:r>
              <a:rPr lang="en-US" sz="2200" dirty="0"/>
              <a:t> de un </a:t>
            </a:r>
            <a:r>
              <a:rPr lang="en-US" sz="2200" dirty="0" err="1"/>
              <a:t>objetivo</a:t>
            </a:r>
            <a:r>
              <a:rPr lang="en-US" sz="2200" dirty="0"/>
              <a:t> </a:t>
            </a:r>
            <a:r>
              <a:rPr lang="en-US" sz="2200" dirty="0" err="1"/>
              <a:t>común</a:t>
            </a:r>
            <a:r>
              <a:rPr lang="en-US" sz="2200" dirty="0"/>
              <a:t>. </a:t>
            </a:r>
            <a:r>
              <a:rPr lang="en-US" sz="2200" b="1" dirty="0"/>
              <a:t> </a:t>
            </a:r>
          </a:p>
          <a:p>
            <a:pPr lvl="0"/>
            <a:endParaRPr lang="en-US" sz="2200" dirty="0"/>
          </a:p>
          <a:p>
            <a:pPr lvl="0"/>
            <a:r>
              <a:rPr lang="en-US" sz="2200" b="1" dirty="0"/>
              <a:t>SISTEMA DE INFORMACIÓN</a:t>
            </a:r>
            <a:r>
              <a:rPr lang="en-US" sz="2200" dirty="0"/>
              <a:t>: </a:t>
            </a:r>
            <a:r>
              <a:rPr lang="en-US" sz="2200" dirty="0" err="1"/>
              <a:t>Combinación</a:t>
            </a:r>
            <a:r>
              <a:rPr lang="en-US" sz="2200" dirty="0"/>
              <a:t> </a:t>
            </a:r>
            <a:r>
              <a:rPr lang="en-US" sz="2200" dirty="0" err="1"/>
              <a:t>organizada</a:t>
            </a:r>
            <a:r>
              <a:rPr lang="en-US" sz="2200" dirty="0"/>
              <a:t> de personas, hardware, software, </a:t>
            </a:r>
            <a:r>
              <a:rPr lang="en-US" sz="2200" dirty="0" err="1"/>
              <a:t>datos</a:t>
            </a:r>
            <a:r>
              <a:rPr lang="en-US" sz="2200" dirty="0"/>
              <a:t>, y </a:t>
            </a:r>
            <a:r>
              <a:rPr lang="en-US" sz="2200" dirty="0" err="1"/>
              <a:t>procedimientos</a:t>
            </a:r>
            <a:r>
              <a:rPr lang="en-US" sz="2200" dirty="0"/>
              <a:t>, que </a:t>
            </a:r>
            <a:r>
              <a:rPr lang="en-US" sz="2200" dirty="0" err="1"/>
              <a:t>reúne</a:t>
            </a:r>
            <a:r>
              <a:rPr lang="en-US" sz="2200" dirty="0"/>
              <a:t>, </a:t>
            </a:r>
            <a:r>
              <a:rPr lang="en-US" sz="2200" dirty="0" err="1"/>
              <a:t>transforma</a:t>
            </a:r>
            <a:r>
              <a:rPr lang="en-US" sz="2200" dirty="0"/>
              <a:t> y </a:t>
            </a:r>
            <a:r>
              <a:rPr lang="en-US" sz="2200" dirty="0" err="1"/>
              <a:t>disemina</a:t>
            </a:r>
            <a:r>
              <a:rPr lang="en-US" sz="2200" dirty="0"/>
              <a:t> </a:t>
            </a:r>
            <a:r>
              <a:rPr lang="en-US" sz="2200" dirty="0" err="1"/>
              <a:t>información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una </a:t>
            </a:r>
            <a:r>
              <a:rPr lang="en-US" sz="2200" dirty="0" err="1"/>
              <a:t>organización</a:t>
            </a:r>
            <a:r>
              <a:rPr lang="en-US" sz="2200" dirty="0"/>
              <a:t>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532AA9-5B96-478E-AB1B-CA3218D22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" r="748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98AC7A9-167A-4305-9633-C4999B6FB6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2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19"/>
    </mc:Choice>
    <mc:Fallback>
      <p:transition spd="slow" advTm="235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9C10D2-F3EB-42DB-BEB8-8053C1F5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CONCEPTOS DE LAS TIC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1442E4-AF99-4A75-AF97-8B5BBAC37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71" y="2842860"/>
            <a:ext cx="4954693" cy="3207037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2BE461-85A1-4E24-97FE-E81E4CC57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4871" y="2827419"/>
            <a:ext cx="5029200" cy="32276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 dirty="0">
                <a:solidFill>
                  <a:srgbClr val="000000"/>
                </a:solidFill>
              </a:rPr>
              <a:t>COMPUTACIÓN EN LA NUBE</a:t>
            </a:r>
            <a:r>
              <a:rPr lang="en-US" sz="1900" dirty="0">
                <a:solidFill>
                  <a:srgbClr val="000000"/>
                </a:solidFill>
              </a:rPr>
              <a:t>: La </a:t>
            </a:r>
            <a:r>
              <a:rPr lang="en-US" sz="1900" dirty="0" err="1">
                <a:solidFill>
                  <a:srgbClr val="000000"/>
                </a:solidFill>
              </a:rPr>
              <a:t>computación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en</a:t>
            </a:r>
            <a:r>
              <a:rPr lang="en-US" sz="1900" dirty="0">
                <a:solidFill>
                  <a:srgbClr val="000000"/>
                </a:solidFill>
              </a:rPr>
              <a:t> la </a:t>
            </a:r>
            <a:r>
              <a:rPr lang="en-US" sz="1900" dirty="0" err="1">
                <a:solidFill>
                  <a:srgbClr val="000000"/>
                </a:solidFill>
              </a:rPr>
              <a:t>nube</a:t>
            </a:r>
            <a:r>
              <a:rPr lang="en-US" sz="1900" dirty="0">
                <a:solidFill>
                  <a:srgbClr val="000000"/>
                </a:solidFill>
              </a:rPr>
              <a:t> es un </a:t>
            </a:r>
            <a:r>
              <a:rPr lang="en-US" sz="1900" dirty="0" err="1">
                <a:solidFill>
                  <a:srgbClr val="000000"/>
                </a:solidFill>
              </a:rPr>
              <a:t>término</a:t>
            </a:r>
            <a:r>
              <a:rPr lang="en-US" sz="1900" dirty="0">
                <a:solidFill>
                  <a:srgbClr val="000000"/>
                </a:solidFill>
              </a:rPr>
              <a:t> general para </a:t>
            </a:r>
            <a:r>
              <a:rPr lang="en-US" sz="1900" dirty="0" err="1">
                <a:solidFill>
                  <a:srgbClr val="000000"/>
                </a:solidFill>
              </a:rPr>
              <a:t>denominar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cualquier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cosa</a:t>
            </a:r>
            <a:r>
              <a:rPr lang="en-US" sz="1900" dirty="0">
                <a:solidFill>
                  <a:srgbClr val="000000"/>
                </a:solidFill>
              </a:rPr>
              <a:t> que </a:t>
            </a:r>
            <a:r>
              <a:rPr lang="en-US" sz="1900" dirty="0" err="1">
                <a:solidFill>
                  <a:srgbClr val="000000"/>
                </a:solidFill>
              </a:rPr>
              <a:t>tenga</a:t>
            </a:r>
            <a:r>
              <a:rPr lang="en-US" sz="1900" dirty="0">
                <a:solidFill>
                  <a:srgbClr val="000000"/>
                </a:solidFill>
              </a:rPr>
              <a:t> que </a:t>
            </a:r>
            <a:r>
              <a:rPr lang="en-US" sz="1900" dirty="0" err="1">
                <a:solidFill>
                  <a:srgbClr val="000000"/>
                </a:solidFill>
              </a:rPr>
              <a:t>ver</a:t>
            </a:r>
            <a:r>
              <a:rPr lang="en-US" sz="1900" dirty="0">
                <a:solidFill>
                  <a:srgbClr val="000000"/>
                </a:solidFill>
              </a:rPr>
              <a:t> con la </a:t>
            </a:r>
            <a:r>
              <a:rPr lang="en-US" sz="1900" dirty="0" err="1">
                <a:solidFill>
                  <a:srgbClr val="000000"/>
                </a:solidFill>
              </a:rPr>
              <a:t>provisión</a:t>
            </a:r>
            <a:r>
              <a:rPr lang="en-US" sz="1900" dirty="0">
                <a:solidFill>
                  <a:srgbClr val="000000"/>
                </a:solidFill>
              </a:rPr>
              <a:t> de </a:t>
            </a:r>
            <a:r>
              <a:rPr lang="en-US" sz="1900" dirty="0" err="1">
                <a:solidFill>
                  <a:srgbClr val="000000"/>
                </a:solidFill>
              </a:rPr>
              <a:t>servicios</a:t>
            </a:r>
            <a:r>
              <a:rPr lang="en-US" sz="1900" dirty="0">
                <a:solidFill>
                  <a:srgbClr val="000000"/>
                </a:solidFill>
              </a:rPr>
              <a:t> de </a:t>
            </a:r>
            <a:r>
              <a:rPr lang="en-US" sz="1900" dirty="0" err="1">
                <a:solidFill>
                  <a:srgbClr val="000000"/>
                </a:solidFill>
              </a:rPr>
              <a:t>hospedaje</a:t>
            </a:r>
            <a:r>
              <a:rPr lang="en-US" sz="1900" dirty="0">
                <a:solidFill>
                  <a:srgbClr val="000000"/>
                </a:solidFill>
              </a:rPr>
              <a:t> a </a:t>
            </a:r>
            <a:r>
              <a:rPr lang="en-US" sz="1900" dirty="0" err="1">
                <a:solidFill>
                  <a:srgbClr val="000000"/>
                </a:solidFill>
              </a:rPr>
              <a:t>través</a:t>
            </a:r>
            <a:r>
              <a:rPr lang="en-US" sz="1900" dirty="0">
                <a:solidFill>
                  <a:srgbClr val="000000"/>
                </a:solidFill>
              </a:rPr>
              <a:t> de Internet. </a:t>
            </a:r>
            <a:r>
              <a:rPr lang="en-US" sz="1900" dirty="0" err="1">
                <a:solidFill>
                  <a:srgbClr val="000000"/>
                </a:solidFill>
              </a:rPr>
              <a:t>Estos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servicios</a:t>
            </a:r>
            <a:r>
              <a:rPr lang="en-US" sz="1900" dirty="0">
                <a:solidFill>
                  <a:srgbClr val="000000"/>
                </a:solidFill>
              </a:rPr>
              <a:t> se </a:t>
            </a:r>
            <a:r>
              <a:rPr lang="en-US" sz="1900" dirty="0" err="1">
                <a:solidFill>
                  <a:srgbClr val="000000"/>
                </a:solidFill>
              </a:rPr>
              <a:t>dividen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en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tres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grandes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categorías</a:t>
            </a:r>
            <a:r>
              <a:rPr lang="en-US" sz="1900" dirty="0">
                <a:solidFill>
                  <a:srgbClr val="000000"/>
                </a:solidFill>
              </a:rPr>
              <a:t>: </a:t>
            </a:r>
            <a:r>
              <a:rPr lang="en-US" sz="1900" dirty="0" err="1">
                <a:solidFill>
                  <a:srgbClr val="000000"/>
                </a:solidFill>
              </a:rPr>
              <a:t>Infraestructura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como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servicio</a:t>
            </a:r>
            <a:r>
              <a:rPr lang="en-US" sz="1900" dirty="0">
                <a:solidFill>
                  <a:srgbClr val="000000"/>
                </a:solidFill>
              </a:rPr>
              <a:t> (IaaS), </a:t>
            </a:r>
            <a:r>
              <a:rPr lang="en-US" sz="1900" dirty="0" err="1">
                <a:solidFill>
                  <a:srgbClr val="000000"/>
                </a:solidFill>
              </a:rPr>
              <a:t>plataforma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como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servicio</a:t>
            </a:r>
            <a:r>
              <a:rPr lang="en-US" sz="1900" dirty="0">
                <a:solidFill>
                  <a:srgbClr val="000000"/>
                </a:solidFill>
              </a:rPr>
              <a:t> (PaaS) y software </a:t>
            </a:r>
            <a:r>
              <a:rPr lang="en-US" sz="1900" dirty="0" err="1">
                <a:solidFill>
                  <a:srgbClr val="000000"/>
                </a:solidFill>
              </a:rPr>
              <a:t>como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servicio</a:t>
            </a:r>
            <a:r>
              <a:rPr lang="en-US" sz="1900" dirty="0">
                <a:solidFill>
                  <a:srgbClr val="000000"/>
                </a:solidFill>
              </a:rPr>
              <a:t> (SaaS). 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2F1D1C5A-9291-4579-AE4F-759B1ED02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7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080"/>
    </mc:Choice>
    <mc:Fallback>
      <p:transition spd="slow" advTm="278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239</Words>
  <Application>Microsoft Office PowerPoint</Application>
  <PresentationFormat>Panorámica</PresentationFormat>
  <Paragraphs>13</Paragraphs>
  <Slides>5</Slides>
  <Notes>1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CONCEPTOS DE LAS TIC</vt:lpstr>
      <vt:lpstr>CONCEPTOS DE LAS TIC</vt:lpstr>
      <vt:lpstr>CONCEPTOS DE LAS TIC</vt:lpstr>
      <vt:lpstr>CONCEPTOS DE LAS TIC</vt:lpstr>
      <vt:lpstr>CONCEPTOS DE LAS TIC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CONCEPTOS DE LAS TIC</dc:title>
  <dc:creator>Jeremias Herrera</dc:creator>
  <cp:lastModifiedBy>Jeremias Herrera</cp:lastModifiedBy>
  <cp:revision>5</cp:revision>
  <dcterms:created xsi:type="dcterms:W3CDTF">2020-04-12T13:09:51Z</dcterms:created>
  <dcterms:modified xsi:type="dcterms:W3CDTF">2020-04-12T15:40:11Z</dcterms:modified>
</cp:coreProperties>
</file>